
<file path=[Content_Types].xml><?xml version="1.0" encoding="utf-8"?>
<Types xmlns="http://schemas.openxmlformats.org/package/2006/content-types">
  <Default Extension="bin" ContentType="image/unknown"/>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4"/>
  </p:notesMasterIdLst>
  <p:sldIdLst>
    <p:sldId id="257" r:id="rId2"/>
    <p:sldId id="258" r:id="rId3"/>
    <p:sldId id="259" r:id="rId4"/>
    <p:sldId id="260" r:id="rId5"/>
    <p:sldId id="261" r:id="rId6"/>
    <p:sldId id="262" r:id="rId7"/>
    <p:sldId id="263" r:id="rId8"/>
    <p:sldId id="266" r:id="rId9"/>
    <p:sldId id="267" r:id="rId10"/>
    <p:sldId id="268" r:id="rId11"/>
    <p:sldId id="264" r:id="rId12"/>
    <p:sldId id="265" r:id="rId13"/>
  </p:sldIdLst>
  <p:sldSz cx="12192000" cy="6858000"/>
  <p:notesSz cx="6858000" cy="9144000"/>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80" d="100"/>
          <a:sy n="80" d="100"/>
        </p:scale>
        <p:origin x="75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A2644666-18D4-4C3B-8FC8-98A6F9478AB8}" type="datetimeFigureOut">
              <a:rPr lang="fa-IR" smtClean="0"/>
              <a:t>29/09/1446</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F767F361-3E0A-4D7B-B72A-57C5935B1E24}" type="slidenum">
              <a:rPr lang="fa-IR" smtClean="0"/>
              <a:t>‹#›</a:t>
            </a:fld>
            <a:endParaRPr lang="fa-IR"/>
          </a:p>
        </p:txBody>
      </p:sp>
    </p:spTree>
    <p:extLst>
      <p:ext uri="{BB962C8B-B14F-4D97-AF65-F5344CB8AC3E}">
        <p14:creationId xmlns:p14="http://schemas.microsoft.com/office/powerpoint/2010/main" val="260363040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a:p>
        </p:txBody>
      </p:sp>
      <p:sp>
        <p:nvSpPr>
          <p:cNvPr id="4" name="Slide Number Placeholder 3"/>
          <p:cNvSpPr>
            <a:spLocks noGrp="1"/>
          </p:cNvSpPr>
          <p:nvPr>
            <p:ph type="sldNum" sz="quarter" idx="10"/>
          </p:nvPr>
        </p:nvSpPr>
        <p:spPr/>
        <p:txBody>
          <a:bodyPr/>
          <a:lstStyle/>
          <a:p>
            <a:fld id="{F767F361-3E0A-4D7B-B72A-57C5935B1E24}" type="slidenum">
              <a:rPr lang="fa-IR" smtClean="0"/>
              <a:t>6</a:t>
            </a:fld>
            <a:endParaRPr lang="fa-IR"/>
          </a:p>
        </p:txBody>
      </p:sp>
    </p:spTree>
    <p:extLst>
      <p:ext uri="{BB962C8B-B14F-4D97-AF65-F5344CB8AC3E}">
        <p14:creationId xmlns:p14="http://schemas.microsoft.com/office/powerpoint/2010/main" val="164513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p:cNvSpPr>
            <a:spLocks noGrp="1"/>
          </p:cNvSpPr>
          <p:nvPr>
            <p:ph type="dt" sz="half" idx="10"/>
          </p:nvPr>
        </p:nvSpPr>
        <p:spPr/>
        <p:txBody>
          <a:bodyPr/>
          <a:lstStyle/>
          <a:p>
            <a:fld id="{314F5D29-6BEF-43C8-B2C6-63166200BE30}" type="datetimeFigureOut">
              <a:rPr lang="fa-IR" smtClean="0"/>
              <a:t>29/09/1446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1897459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314F5D29-6BEF-43C8-B2C6-63166200BE30}" type="datetimeFigureOut">
              <a:rPr lang="fa-IR" smtClean="0"/>
              <a:t>29/09/1446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2486073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314F5D29-6BEF-43C8-B2C6-63166200BE30}" type="datetimeFigureOut">
              <a:rPr lang="fa-IR" smtClean="0"/>
              <a:t>29/09/1446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2395477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314F5D29-6BEF-43C8-B2C6-63166200BE30}" type="datetimeFigureOut">
              <a:rPr lang="fa-IR" smtClean="0"/>
              <a:t>29/09/1446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819644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4F5D29-6BEF-43C8-B2C6-63166200BE30}" type="datetimeFigureOut">
              <a:rPr lang="fa-IR" smtClean="0"/>
              <a:t>29/09/1446</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610532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p:cNvSpPr>
            <a:spLocks noGrp="1"/>
          </p:cNvSpPr>
          <p:nvPr>
            <p:ph type="dt" sz="half" idx="10"/>
          </p:nvPr>
        </p:nvSpPr>
        <p:spPr/>
        <p:txBody>
          <a:bodyPr/>
          <a:lstStyle/>
          <a:p>
            <a:fld id="{314F5D29-6BEF-43C8-B2C6-63166200BE30}" type="datetimeFigureOut">
              <a:rPr lang="fa-IR" smtClean="0"/>
              <a:t>29/09/1446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398156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p:cNvSpPr>
            <a:spLocks noGrp="1"/>
          </p:cNvSpPr>
          <p:nvPr>
            <p:ph type="dt" sz="half" idx="10"/>
          </p:nvPr>
        </p:nvSpPr>
        <p:spPr/>
        <p:txBody>
          <a:bodyPr/>
          <a:lstStyle/>
          <a:p>
            <a:fld id="{314F5D29-6BEF-43C8-B2C6-63166200BE30}" type="datetimeFigureOut">
              <a:rPr lang="fa-IR" smtClean="0"/>
              <a:t>29/09/1446</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7375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Date Placeholder 2"/>
          <p:cNvSpPr>
            <a:spLocks noGrp="1"/>
          </p:cNvSpPr>
          <p:nvPr>
            <p:ph type="dt" sz="half" idx="10"/>
          </p:nvPr>
        </p:nvSpPr>
        <p:spPr/>
        <p:txBody>
          <a:bodyPr/>
          <a:lstStyle/>
          <a:p>
            <a:fld id="{314F5D29-6BEF-43C8-B2C6-63166200BE30}" type="datetimeFigureOut">
              <a:rPr lang="fa-IR" smtClean="0"/>
              <a:t>29/09/1446</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775304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4F5D29-6BEF-43C8-B2C6-63166200BE30}" type="datetimeFigureOut">
              <a:rPr lang="fa-IR" smtClean="0"/>
              <a:t>29/09/1446</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1105996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4F5D29-6BEF-43C8-B2C6-63166200BE30}" type="datetimeFigureOut">
              <a:rPr lang="fa-IR" smtClean="0"/>
              <a:t>29/09/1446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18540697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4F5D29-6BEF-43C8-B2C6-63166200BE30}" type="datetimeFigureOut">
              <a:rPr lang="fa-IR" smtClean="0"/>
              <a:t>29/09/1446</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1CCBFD91-7170-4E36-8148-E4093EA57566}" type="slidenum">
              <a:rPr lang="fa-IR" smtClean="0"/>
              <a:t>‹#›</a:t>
            </a:fld>
            <a:endParaRPr lang="fa-IR"/>
          </a:p>
        </p:txBody>
      </p:sp>
    </p:spTree>
    <p:extLst>
      <p:ext uri="{BB962C8B-B14F-4D97-AF65-F5344CB8AC3E}">
        <p14:creationId xmlns:p14="http://schemas.microsoft.com/office/powerpoint/2010/main" val="4067427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fa-I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314F5D29-6BEF-43C8-B2C6-63166200BE30}" type="datetimeFigureOut">
              <a:rPr lang="fa-IR" smtClean="0"/>
              <a:t>29/09/1446</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CCBFD91-7170-4E36-8148-E4093EA57566}" type="slidenum">
              <a:rPr lang="fa-IR" smtClean="0"/>
              <a:t>‹#›</a:t>
            </a:fld>
            <a:endParaRPr lang="fa-IR"/>
          </a:p>
        </p:txBody>
      </p:sp>
    </p:spTree>
    <p:extLst>
      <p:ext uri="{BB962C8B-B14F-4D97-AF65-F5344CB8AC3E}">
        <p14:creationId xmlns:p14="http://schemas.microsoft.com/office/powerpoint/2010/main" val="2092602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png"/><Relationship Id="rId5" Type="http://schemas.openxmlformats.org/officeDocument/2006/relationships/image" Target="../media/image3.bin"/><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hyperlink" Target="https://nobitex.ir/mag/blockchain/" TargetMode="External"/><Relationship Id="rId5" Type="http://schemas.openxmlformats.org/officeDocument/2006/relationships/hyperlink" Target="https://www.aparat.com/v/p97xuaa" TargetMode="External"/><Relationship Id="rId4" Type="http://schemas.openxmlformats.org/officeDocument/2006/relationships/hyperlink" Target="https://bitpin.ir/academy/what-is-bitcoi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2.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6.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8.jpg"/><Relationship Id="rId7" Type="http://schemas.openxmlformats.org/officeDocument/2006/relationships/hyperlink" Target="https://en.wikipedia.org/wiki/Craig_Steven_Wright"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bitpin.ir/academy/what-is-white-paper/" TargetMode="External"/><Relationship Id="rId5" Type="http://schemas.openxmlformats.org/officeDocument/2006/relationships/hyperlink" Target="https://bitpin.ir/academy/who-is-satoshi-nakamoto/" TargetMode="External"/><Relationship Id="rId4" Type="http://schemas.openxmlformats.org/officeDocument/2006/relationships/image" Target="../media/image3.bin"/></Relationships>
</file>

<file path=ppt/slides/_rels/slide7.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9.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hyperlink" Target="https://bitpin.ir/academy/what-is-the-function-of-the-block/#%d8%a8%d9%84%d8%a7%da%a9-block-%da%86%db%8c%d8%b3%d8%aa%d8%9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3.bin"/><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hyperlink" Target="https://nobitex.ir/mag/cryptowall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11024206" y="136688"/>
            <a:ext cx="1112804" cy="369332"/>
          </a:xfrm>
          <a:prstGeom prst="rect">
            <a:avLst/>
          </a:prstGeom>
          <a:noFill/>
        </p:spPr>
        <p:txBody>
          <a:bodyPr wrap="none" rtlCol="1">
            <a:spAutoFit/>
          </a:bodyPr>
          <a:lstStyle/>
          <a:p>
            <a:r>
              <a:rPr lang="fa-IR" sz="900" dirty="0"/>
              <a:t>نمایش درحال آغاز است.</a:t>
            </a:r>
          </a:p>
          <a:p>
            <a:r>
              <a:rPr lang="fa-IR" sz="900" dirty="0"/>
              <a:t>لطفا توجه فرمایید...</a:t>
            </a:r>
          </a:p>
        </p:txBody>
      </p:sp>
      <p:pic>
        <p:nvPicPr>
          <p:cNvPr id="3" name="Picture 2" descr="A white square with black lines&#10;&#10;AI-generated content may be incorrect.">
            <a:extLst>
              <a:ext uri="{FF2B5EF4-FFF2-40B4-BE49-F238E27FC236}">
                <a16:creationId xmlns:a16="http://schemas.microsoft.com/office/drawing/2014/main" id="{A727069F-EDC1-35CE-B73C-B15BC5E678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62824" y="-6187"/>
            <a:ext cx="148371" cy="142875"/>
          </a:xfrm>
          <a:prstGeom prst="rect">
            <a:avLst/>
          </a:prstGeom>
        </p:spPr>
      </p:pic>
    </p:spTree>
    <p:extLst>
      <p:ext uri="{BB962C8B-B14F-4D97-AF65-F5344CB8AC3E}">
        <p14:creationId xmlns:p14="http://schemas.microsoft.com/office/powerpoint/2010/main" val="3666238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76011" y="303213"/>
            <a:ext cx="735013" cy="735013"/>
          </a:xfrm>
          <a:prstGeom prst="rect">
            <a:avLst/>
          </a:prstGeom>
        </p:spPr>
      </p:pic>
      <p:sp>
        <p:nvSpPr>
          <p:cNvPr id="4" name="Rectangle 3"/>
          <p:cNvSpPr/>
          <p:nvPr/>
        </p:nvSpPr>
        <p:spPr>
          <a:xfrm>
            <a:off x="7833803" y="268772"/>
            <a:ext cx="5708944" cy="923330"/>
          </a:xfrm>
          <a:prstGeom prst="rect">
            <a:avLst/>
          </a:prstGeom>
          <a:noFill/>
          <a:effectLst>
            <a:glow rad="228600">
              <a:schemeClr val="accent4">
                <a:satMod val="175000"/>
                <a:alpha val="40000"/>
              </a:schemeClr>
            </a:glow>
          </a:effectLst>
          <a:scene3d>
            <a:camera prst="isometricOffAxis2Left"/>
            <a:lightRig rig="threePt" dir="t"/>
          </a:scene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5400" b="1" cap="none" spc="0" dirty="0">
              <a:ln/>
              <a:solidFill>
                <a:schemeClr val="accent4"/>
              </a:solidFill>
              <a:effectLst/>
            </a:endParaRPr>
          </a:p>
        </p:txBody>
      </p:sp>
      <p:sp>
        <p:nvSpPr>
          <p:cNvPr id="5" name="Rectangle 4"/>
          <p:cNvSpPr/>
          <p:nvPr/>
        </p:nvSpPr>
        <p:spPr>
          <a:xfrm>
            <a:off x="8538592" y="530382"/>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Rectangle 5"/>
          <p:cNvSpPr/>
          <p:nvPr/>
        </p:nvSpPr>
        <p:spPr>
          <a:xfrm>
            <a:off x="1302000" y="868936"/>
            <a:ext cx="4299574" cy="646331"/>
          </a:xfrm>
          <a:prstGeom prst="rect">
            <a:avLst/>
          </a:prstGeom>
          <a:noFill/>
        </p:spPr>
        <p:txBody>
          <a:bodyPr wrap="none" lIns="91440" tIns="45720" rIns="91440" bIns="45720">
            <a:spAutoFit/>
          </a:bodyPr>
          <a:lstStyle/>
          <a:p>
            <a:pPr algn="ctr"/>
            <a:r>
              <a:rPr lang="fa-IR" sz="3600" b="1" cap="none" spc="0" dirty="0">
                <a:ln w="12700">
                  <a:solidFill>
                    <a:schemeClr val="accent5"/>
                  </a:solidFill>
                  <a:prstDash val="solid"/>
                </a:ln>
                <a:pattFill prst="ltDnDiag">
                  <a:fgClr>
                    <a:schemeClr val="accent5">
                      <a:lumMod val="60000"/>
                      <a:lumOff val="40000"/>
                    </a:schemeClr>
                  </a:fgClr>
                  <a:bgClr>
                    <a:schemeClr val="bg1"/>
                  </a:bgClr>
                </a:pattFill>
                <a:effectLst/>
              </a:rPr>
              <a:t>ویدیوی آموزشی بلکچین...</a:t>
            </a:r>
            <a:endParaRPr lang="en-US" sz="36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pic>
        <p:nvPicPr>
          <p:cNvPr id="7" name="336f0e336c62c9d33f23f4d76e6fab0558502899-720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72379" y="1812302"/>
            <a:ext cx="6436936" cy="3620777"/>
          </a:xfrm>
          <a:prstGeom prst="rect">
            <a:avLst/>
          </a:prstGeom>
        </p:spPr>
      </p:pic>
      <p:pic>
        <p:nvPicPr>
          <p:cNvPr id="8" name="Picture 7" descr="A white square with black lines&#10;&#10;AI-generated content may be incorrect.">
            <a:extLst>
              <a:ext uri="{FF2B5EF4-FFF2-40B4-BE49-F238E27FC236}">
                <a16:creationId xmlns:a16="http://schemas.microsoft.com/office/drawing/2014/main" id="{5FC64163-77FC-9D8D-CB5F-8C660C26DD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362700"/>
            <a:ext cx="514350" cy="495300"/>
          </a:xfrm>
          <a:prstGeom prst="rect">
            <a:avLst/>
          </a:prstGeom>
        </p:spPr>
      </p:pic>
    </p:spTree>
    <p:extLst>
      <p:ext uri="{BB962C8B-B14F-4D97-AF65-F5344CB8AC3E}">
        <p14:creationId xmlns:p14="http://schemas.microsoft.com/office/powerpoint/2010/main" val="329354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9895" y="5742479"/>
            <a:ext cx="735013" cy="735013"/>
          </a:xfrm>
          <a:prstGeom prst="rect">
            <a:avLst/>
          </a:prstGeom>
        </p:spPr>
      </p:pic>
      <p:sp>
        <p:nvSpPr>
          <p:cNvPr id="3" name="Rectangle 2"/>
          <p:cNvSpPr/>
          <p:nvPr/>
        </p:nvSpPr>
        <p:spPr>
          <a:xfrm>
            <a:off x="7687687" y="5708038"/>
            <a:ext cx="5708944" cy="923330"/>
          </a:xfrm>
          <a:prstGeom prst="rect">
            <a:avLst/>
          </a:prstGeom>
          <a:noFill/>
          <a:effectLst>
            <a:glow rad="228600">
              <a:schemeClr val="accent4">
                <a:satMod val="175000"/>
                <a:alpha val="40000"/>
              </a:schemeClr>
            </a:glow>
          </a:effectLst>
          <a:scene3d>
            <a:camera prst="isometricOffAxis2Left"/>
            <a:lightRig rig="threePt" dir="t"/>
          </a:scene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5400" b="1" cap="none" spc="0" dirty="0">
              <a:ln/>
              <a:solidFill>
                <a:schemeClr val="accent4"/>
              </a:solidFill>
              <a:effectLst/>
            </a:endParaRPr>
          </a:p>
        </p:txBody>
      </p:sp>
      <p:sp>
        <p:nvSpPr>
          <p:cNvPr id="4" name="Rectangle 3"/>
          <p:cNvSpPr/>
          <p:nvPr/>
        </p:nvSpPr>
        <p:spPr>
          <a:xfrm>
            <a:off x="8364195" y="5969648"/>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p:cNvSpPr/>
          <p:nvPr/>
        </p:nvSpPr>
        <p:spPr>
          <a:xfrm>
            <a:off x="3552437" y="175237"/>
            <a:ext cx="505779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cap="none" spc="0" dirty="0">
                <a:ln/>
                <a:solidFill>
                  <a:schemeClr val="accent4"/>
                </a:solidFill>
                <a:effectLst/>
              </a:rPr>
              <a:t>با تشکر از توجه شما</a:t>
            </a:r>
            <a:endParaRPr lang="en-US" sz="5400" b="1" cap="none" spc="0" dirty="0">
              <a:ln/>
              <a:solidFill>
                <a:schemeClr val="accent4"/>
              </a:solidFill>
              <a:effectLst/>
            </a:endParaRPr>
          </a:p>
        </p:txBody>
      </p:sp>
      <p:sp>
        <p:nvSpPr>
          <p:cNvPr id="6" name="Rounded Rectangle 5"/>
          <p:cNvSpPr/>
          <p:nvPr/>
        </p:nvSpPr>
        <p:spPr>
          <a:xfrm>
            <a:off x="787264" y="1364265"/>
            <a:ext cx="2765173" cy="1217570"/>
          </a:xfrm>
          <a:prstGeom prst="roundRect">
            <a:avLst/>
          </a:prstGeom>
          <a:scene3d>
            <a:camera prst="perspectiveLeft"/>
            <a:lightRig rig="threePt" dir="t"/>
          </a:scene3d>
        </p:spPr>
        <p:style>
          <a:lnRef idx="1">
            <a:schemeClr val="accent3"/>
          </a:lnRef>
          <a:fillRef idx="2">
            <a:schemeClr val="accent3"/>
          </a:fillRef>
          <a:effectRef idx="1">
            <a:schemeClr val="accent3"/>
          </a:effectRef>
          <a:fontRef idx="minor">
            <a:schemeClr val="dk1"/>
          </a:fontRef>
        </p:style>
        <p:txBody>
          <a:bodyPr rtlCol="1" anchor="ctr"/>
          <a:lstStyle/>
          <a:p>
            <a:pPr algn="ctr"/>
            <a:r>
              <a:rPr lang="fa-IR" dirty="0"/>
              <a:t>ارائه دهنده:.......</a:t>
            </a:r>
          </a:p>
        </p:txBody>
      </p:sp>
      <p:sp>
        <p:nvSpPr>
          <p:cNvPr id="7" name="Folded Corner 6"/>
          <p:cNvSpPr/>
          <p:nvPr/>
        </p:nvSpPr>
        <p:spPr>
          <a:xfrm>
            <a:off x="8146473" y="1364265"/>
            <a:ext cx="3046370" cy="2684522"/>
          </a:xfrm>
          <a:prstGeom prst="foldedCorner">
            <a:avLst/>
          </a:prstGeom>
        </p:spPr>
        <p:style>
          <a:lnRef idx="1">
            <a:schemeClr val="accent4"/>
          </a:lnRef>
          <a:fillRef idx="2">
            <a:schemeClr val="accent4"/>
          </a:fillRef>
          <a:effectRef idx="1">
            <a:schemeClr val="accent4"/>
          </a:effectRef>
          <a:fontRef idx="minor">
            <a:schemeClr val="dk1"/>
          </a:fontRef>
        </p:style>
        <p:txBody>
          <a:bodyPr rtlCol="1" anchor="ctr"/>
          <a:lstStyle/>
          <a:p>
            <a:pPr algn="ctr"/>
            <a:r>
              <a:rPr lang="fa-IR" dirty="0"/>
              <a:t>منبع:سایت بیت پین،آپارات،مجله ی نوبیتکس</a:t>
            </a:r>
          </a:p>
          <a:p>
            <a:pPr algn="ctr"/>
            <a:endParaRPr lang="fa-IR" dirty="0"/>
          </a:p>
          <a:p>
            <a:pPr algn="ctr"/>
            <a:endParaRPr lang="fa-IR" sz="1050" dirty="0"/>
          </a:p>
          <a:p>
            <a:pPr algn="ctr"/>
            <a:r>
              <a:rPr lang="en-US" sz="1050" dirty="0">
                <a:solidFill>
                  <a:schemeClr val="accent1">
                    <a:lumMod val="50000"/>
                  </a:schemeClr>
                </a:solidFill>
                <a:hlinkClick r:id="rId4"/>
              </a:rPr>
              <a:t>https://bitpin.ir/academy/what-is-bitcoin/</a:t>
            </a:r>
            <a:endParaRPr lang="fa-IR" sz="1050" dirty="0">
              <a:solidFill>
                <a:schemeClr val="accent1">
                  <a:lumMod val="50000"/>
                </a:schemeClr>
              </a:solidFill>
            </a:endParaRPr>
          </a:p>
          <a:p>
            <a:pPr algn="ctr"/>
            <a:endParaRPr lang="fa-IR" sz="1050" dirty="0">
              <a:solidFill>
                <a:schemeClr val="accent1">
                  <a:lumMod val="50000"/>
                </a:schemeClr>
              </a:solidFill>
            </a:endParaRPr>
          </a:p>
          <a:p>
            <a:pPr algn="ctr"/>
            <a:r>
              <a:rPr lang="en-US" sz="1050" dirty="0">
                <a:solidFill>
                  <a:schemeClr val="accent1">
                    <a:lumMod val="50000"/>
                  </a:schemeClr>
                </a:solidFill>
                <a:hlinkClick r:id="rId5"/>
              </a:rPr>
              <a:t>https://www.aparat.com/v/p97xuaa</a:t>
            </a:r>
            <a:endParaRPr lang="fa-IR" sz="1050" dirty="0">
              <a:solidFill>
                <a:schemeClr val="accent1">
                  <a:lumMod val="50000"/>
                </a:schemeClr>
              </a:solidFill>
            </a:endParaRPr>
          </a:p>
          <a:p>
            <a:pPr algn="ctr"/>
            <a:endParaRPr lang="fa-IR" sz="1050" dirty="0">
              <a:solidFill>
                <a:schemeClr val="accent1">
                  <a:lumMod val="50000"/>
                </a:schemeClr>
              </a:solidFill>
            </a:endParaRPr>
          </a:p>
          <a:p>
            <a:pPr algn="ctr"/>
            <a:r>
              <a:rPr lang="en-US" sz="1050" dirty="0">
                <a:solidFill>
                  <a:schemeClr val="accent1">
                    <a:lumMod val="50000"/>
                  </a:schemeClr>
                </a:solidFill>
                <a:hlinkClick r:id="rId6"/>
              </a:rPr>
              <a:t>https://nobitex.ir/mag/blockchain/</a:t>
            </a:r>
            <a:endParaRPr lang="fa-IR" sz="1050" dirty="0">
              <a:solidFill>
                <a:schemeClr val="accent1">
                  <a:lumMod val="50000"/>
                </a:schemeClr>
              </a:solidFill>
            </a:endParaRPr>
          </a:p>
          <a:p>
            <a:pPr algn="ctr"/>
            <a:endParaRPr lang="fa-IR" sz="1050" dirty="0">
              <a:solidFill>
                <a:schemeClr val="accent1">
                  <a:lumMod val="50000"/>
                </a:schemeClr>
              </a:solidFill>
            </a:endParaRPr>
          </a:p>
        </p:txBody>
      </p:sp>
    </p:spTree>
    <p:extLst>
      <p:ext uri="{BB962C8B-B14F-4D97-AF65-F5344CB8AC3E}">
        <p14:creationId xmlns:p14="http://schemas.microsoft.com/office/powerpoint/2010/main" val="11133920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80">
                                          <p:stCondLst>
                                            <p:cond delay="0"/>
                                          </p:stCondLst>
                                        </p:cTn>
                                        <p:tgtEl>
                                          <p:spTgt spid="7"/>
                                        </p:tgtEl>
                                      </p:cBhvr>
                                    </p:animEffect>
                                    <p:anim calcmode="lin" valueType="num">
                                      <p:cBhvr>
                                        <p:cTn id="1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0" dur="26">
                                          <p:stCondLst>
                                            <p:cond delay="650"/>
                                          </p:stCondLst>
                                        </p:cTn>
                                        <p:tgtEl>
                                          <p:spTgt spid="7"/>
                                        </p:tgtEl>
                                      </p:cBhvr>
                                      <p:to x="100000" y="60000"/>
                                    </p:animScale>
                                    <p:animScale>
                                      <p:cBhvr>
                                        <p:cTn id="21" dur="166" decel="50000">
                                          <p:stCondLst>
                                            <p:cond delay="676"/>
                                          </p:stCondLst>
                                        </p:cTn>
                                        <p:tgtEl>
                                          <p:spTgt spid="7"/>
                                        </p:tgtEl>
                                      </p:cBhvr>
                                      <p:to x="100000" y="100000"/>
                                    </p:animScale>
                                    <p:animScale>
                                      <p:cBhvr>
                                        <p:cTn id="22" dur="26">
                                          <p:stCondLst>
                                            <p:cond delay="1312"/>
                                          </p:stCondLst>
                                        </p:cTn>
                                        <p:tgtEl>
                                          <p:spTgt spid="7"/>
                                        </p:tgtEl>
                                      </p:cBhvr>
                                      <p:to x="100000" y="80000"/>
                                    </p:animScale>
                                    <p:animScale>
                                      <p:cBhvr>
                                        <p:cTn id="23" dur="166" decel="50000">
                                          <p:stCondLst>
                                            <p:cond delay="1338"/>
                                          </p:stCondLst>
                                        </p:cTn>
                                        <p:tgtEl>
                                          <p:spTgt spid="7"/>
                                        </p:tgtEl>
                                      </p:cBhvr>
                                      <p:to x="100000" y="100000"/>
                                    </p:animScale>
                                    <p:animScale>
                                      <p:cBhvr>
                                        <p:cTn id="24" dur="26">
                                          <p:stCondLst>
                                            <p:cond delay="1642"/>
                                          </p:stCondLst>
                                        </p:cTn>
                                        <p:tgtEl>
                                          <p:spTgt spid="7"/>
                                        </p:tgtEl>
                                      </p:cBhvr>
                                      <p:to x="100000" y="90000"/>
                                    </p:animScale>
                                    <p:animScale>
                                      <p:cBhvr>
                                        <p:cTn id="25" dur="166" decel="50000">
                                          <p:stCondLst>
                                            <p:cond delay="1668"/>
                                          </p:stCondLst>
                                        </p:cTn>
                                        <p:tgtEl>
                                          <p:spTgt spid="7"/>
                                        </p:tgtEl>
                                      </p:cBhvr>
                                      <p:to x="100000" y="100000"/>
                                    </p:animScale>
                                    <p:animScale>
                                      <p:cBhvr>
                                        <p:cTn id="26" dur="26">
                                          <p:stCondLst>
                                            <p:cond delay="1808"/>
                                          </p:stCondLst>
                                        </p:cTn>
                                        <p:tgtEl>
                                          <p:spTgt spid="7"/>
                                        </p:tgtEl>
                                      </p:cBhvr>
                                      <p:to x="100000" y="95000"/>
                                    </p:animScale>
                                    <p:animScale>
                                      <p:cBhvr>
                                        <p:cTn id="27"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uiExpan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hite square with black lines&#10;&#10;AI-generated content may be incorrect.">
            <a:extLst>
              <a:ext uri="{FF2B5EF4-FFF2-40B4-BE49-F238E27FC236}">
                <a16:creationId xmlns:a16="http://schemas.microsoft.com/office/drawing/2014/main" id="{C0A8046B-C416-1C5D-B06C-B6DBD70935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9401" y="6345435"/>
            <a:ext cx="514350" cy="495300"/>
          </a:xfrm>
          <a:prstGeom prst="rect">
            <a:avLst/>
          </a:prstGeom>
        </p:spPr>
      </p:pic>
      <p:sp>
        <p:nvSpPr>
          <p:cNvPr id="2" name="Rectangle 1"/>
          <p:cNvSpPr/>
          <p:nvPr/>
        </p:nvSpPr>
        <p:spPr>
          <a:xfrm>
            <a:off x="6120982" y="6439197"/>
            <a:ext cx="1531188" cy="307777"/>
          </a:xfrm>
          <a:prstGeom prst="rect">
            <a:avLst/>
          </a:prstGeom>
          <a:noFill/>
        </p:spPr>
        <p:txBody>
          <a:bodyPr wrap="none" lIns="91440" tIns="45720" rIns="91440" bIns="45720">
            <a:spAutoFit/>
          </a:bodyPr>
          <a:lstStyle/>
          <a:p>
            <a:pPr algn="ctr"/>
            <a:r>
              <a:rPr lang="fa-IR" sz="1400" b="1" dirty="0">
                <a:ln w="6600">
                  <a:solidFill>
                    <a:schemeClr val="accent2"/>
                  </a:solidFill>
                  <a:prstDash val="solid"/>
                </a:ln>
                <a:solidFill>
                  <a:srgbClr val="FFFFFF"/>
                </a:solidFill>
                <a:effectLst>
                  <a:outerShdw dist="38100" dir="2700000" algn="tl" rotWithShape="0">
                    <a:schemeClr val="accent2"/>
                  </a:outerShdw>
                </a:effectLst>
              </a:rPr>
              <a:t>تهیه شده در نوری تِک</a:t>
            </a:r>
            <a:endParaRPr lang="en-US" sz="1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4" name="Rectangle 3"/>
          <p:cNvSpPr/>
          <p:nvPr/>
        </p:nvSpPr>
        <p:spPr>
          <a:xfrm>
            <a:off x="4517647" y="2029122"/>
            <a:ext cx="3985386" cy="2215991"/>
          </a:xfrm>
          <a:prstGeom prst="rect">
            <a:avLst/>
          </a:prstGeom>
          <a:noFill/>
        </p:spPr>
        <p:txBody>
          <a:bodyPr wrap="none" lIns="91440" tIns="45720" rIns="91440" bIns="45720">
            <a:spAutoFit/>
          </a:bodyPr>
          <a:lstStyle/>
          <a:p>
            <a:pPr algn="ctr"/>
            <a:r>
              <a:rPr lang="fa-IR" sz="13800" b="1" cap="none" spc="0" dirty="0">
                <a:ln w="22225">
                  <a:solidFill>
                    <a:schemeClr val="accent2"/>
                  </a:solidFill>
                  <a:prstDash val="solid"/>
                </a:ln>
                <a:solidFill>
                  <a:schemeClr val="accent2">
                    <a:lumMod val="40000"/>
                    <a:lumOff val="60000"/>
                  </a:schemeClr>
                </a:solidFill>
                <a:effectLst/>
                <a:cs typeface="2  Bardiya" panose="00000400000000000000" pitchFamily="2" charset="-78"/>
              </a:rPr>
              <a:t>پایان...</a:t>
            </a:r>
            <a:endParaRPr lang="en-US" sz="13800" b="1" cap="none" spc="0" dirty="0">
              <a:ln w="22225">
                <a:solidFill>
                  <a:schemeClr val="accent2"/>
                </a:solidFill>
                <a:prstDash val="solid"/>
              </a:ln>
              <a:solidFill>
                <a:schemeClr val="accent2">
                  <a:lumMod val="40000"/>
                  <a:lumOff val="60000"/>
                </a:schemeClr>
              </a:solidFill>
              <a:effectLst/>
              <a:cs typeface="2  Bardiya" panose="00000400000000000000" pitchFamily="2" charset="-7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0773" y="2318830"/>
            <a:ext cx="388332" cy="388332"/>
          </a:xfrm>
          <a:prstGeom prst="rect">
            <a:avLst/>
          </a:prstGeom>
        </p:spPr>
      </p:pic>
    </p:spTree>
    <p:extLst>
      <p:ext uri="{BB962C8B-B14F-4D97-AF65-F5344CB8AC3E}">
        <p14:creationId xmlns:p14="http://schemas.microsoft.com/office/powerpoint/2010/main" val="1227358935"/>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1475" y="2270125"/>
            <a:ext cx="2178050" cy="2178050"/>
          </a:xfrm>
          <a:prstGeom prst="rect">
            <a:avLst/>
          </a:prstGeom>
        </p:spPr>
      </p:pic>
      <p:sp>
        <p:nvSpPr>
          <p:cNvPr id="4" name="Rectangle 3"/>
          <p:cNvSpPr/>
          <p:nvPr/>
        </p:nvSpPr>
        <p:spPr>
          <a:xfrm>
            <a:off x="5089863" y="2033885"/>
            <a:ext cx="4822154" cy="2215991"/>
          </a:xfrm>
          <a:prstGeom prst="rect">
            <a:avLst/>
          </a:prstGeom>
          <a:noFill/>
          <a:effectLst>
            <a:glow rad="228600">
              <a:schemeClr val="accent4">
                <a:satMod val="175000"/>
                <a:alpha val="40000"/>
              </a:schemeClr>
            </a:glow>
          </a:effectLst>
          <a:scene3d>
            <a:camera prst="isometricOffAxis2Left"/>
            <a:lightRig rig="threePt" dir="t"/>
          </a:scene3d>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13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13800" b="1" cap="none" spc="0" dirty="0">
              <a:ln/>
              <a:solidFill>
                <a:schemeClr val="accent4"/>
              </a:solidFill>
              <a:effectLst/>
            </a:endParaRPr>
          </a:p>
        </p:txBody>
      </p:sp>
      <p:sp>
        <p:nvSpPr>
          <p:cNvPr id="5" name="Rectangle 4"/>
          <p:cNvSpPr/>
          <p:nvPr/>
        </p:nvSpPr>
        <p:spPr>
          <a:xfrm>
            <a:off x="4526965" y="3425696"/>
            <a:ext cx="1827744" cy="923330"/>
          </a:xfrm>
          <a:prstGeom prst="rect">
            <a:avLst/>
          </a:prstGeom>
          <a:noFill/>
        </p:spPr>
        <p:txBody>
          <a:bodyPr wrap="none" lIns="91440" tIns="45720" rIns="91440" bIns="45720">
            <a:spAutoFit/>
          </a:bodyPr>
          <a:lstStyle/>
          <a:p>
            <a:pPr algn="ctr"/>
            <a:r>
              <a:rPr lang="fa-IR"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7" name="Picture 6" descr="A white square with black lines&#10;&#10;AI-generated content may be incorrect.">
            <a:extLst>
              <a:ext uri="{FF2B5EF4-FFF2-40B4-BE49-F238E27FC236}">
                <a16:creationId xmlns:a16="http://schemas.microsoft.com/office/drawing/2014/main" id="{1E238AB1-4578-11EC-EE81-6CD9CC8EF2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362700"/>
            <a:ext cx="514350" cy="495300"/>
          </a:xfrm>
          <a:prstGeom prst="rect">
            <a:avLst/>
          </a:prstGeom>
        </p:spPr>
      </p:pic>
    </p:spTree>
    <p:extLst>
      <p:ext uri="{BB962C8B-B14F-4D97-AF65-F5344CB8AC3E}">
        <p14:creationId xmlns:p14="http://schemas.microsoft.com/office/powerpoint/2010/main" val="9471877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par>
                                <p:cTn id="28" presetID="26"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80">
                                          <p:stCondLst>
                                            <p:cond delay="0"/>
                                          </p:stCondLst>
                                        </p:cTn>
                                        <p:tgtEl>
                                          <p:spTgt spid="5"/>
                                        </p:tgtEl>
                                      </p:cBhvr>
                                    </p:animEffect>
                                    <p:anim calcmode="lin" valueType="num">
                                      <p:cBhvr>
                                        <p:cTn id="31"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6" dur="26">
                                          <p:stCondLst>
                                            <p:cond delay="650"/>
                                          </p:stCondLst>
                                        </p:cTn>
                                        <p:tgtEl>
                                          <p:spTgt spid="5"/>
                                        </p:tgtEl>
                                      </p:cBhvr>
                                      <p:to x="100000" y="60000"/>
                                    </p:animScale>
                                    <p:animScale>
                                      <p:cBhvr>
                                        <p:cTn id="37" dur="166" decel="50000">
                                          <p:stCondLst>
                                            <p:cond delay="676"/>
                                          </p:stCondLst>
                                        </p:cTn>
                                        <p:tgtEl>
                                          <p:spTgt spid="5"/>
                                        </p:tgtEl>
                                      </p:cBhvr>
                                      <p:to x="100000" y="100000"/>
                                    </p:animScale>
                                    <p:animScale>
                                      <p:cBhvr>
                                        <p:cTn id="38" dur="26">
                                          <p:stCondLst>
                                            <p:cond delay="1312"/>
                                          </p:stCondLst>
                                        </p:cTn>
                                        <p:tgtEl>
                                          <p:spTgt spid="5"/>
                                        </p:tgtEl>
                                      </p:cBhvr>
                                      <p:to x="100000" y="80000"/>
                                    </p:animScale>
                                    <p:animScale>
                                      <p:cBhvr>
                                        <p:cTn id="39" dur="166" decel="50000">
                                          <p:stCondLst>
                                            <p:cond delay="1338"/>
                                          </p:stCondLst>
                                        </p:cTn>
                                        <p:tgtEl>
                                          <p:spTgt spid="5"/>
                                        </p:tgtEl>
                                      </p:cBhvr>
                                      <p:to x="100000" y="100000"/>
                                    </p:animScale>
                                    <p:animScale>
                                      <p:cBhvr>
                                        <p:cTn id="40" dur="26">
                                          <p:stCondLst>
                                            <p:cond delay="1642"/>
                                          </p:stCondLst>
                                        </p:cTn>
                                        <p:tgtEl>
                                          <p:spTgt spid="5"/>
                                        </p:tgtEl>
                                      </p:cBhvr>
                                      <p:to x="100000" y="90000"/>
                                    </p:animScale>
                                    <p:animScale>
                                      <p:cBhvr>
                                        <p:cTn id="41" dur="166" decel="50000">
                                          <p:stCondLst>
                                            <p:cond delay="1668"/>
                                          </p:stCondLst>
                                        </p:cTn>
                                        <p:tgtEl>
                                          <p:spTgt spid="5"/>
                                        </p:tgtEl>
                                      </p:cBhvr>
                                      <p:to x="100000" y="100000"/>
                                    </p:animScale>
                                    <p:animScale>
                                      <p:cBhvr>
                                        <p:cTn id="42" dur="26">
                                          <p:stCondLst>
                                            <p:cond delay="1808"/>
                                          </p:stCondLst>
                                        </p:cTn>
                                        <p:tgtEl>
                                          <p:spTgt spid="5"/>
                                        </p:tgtEl>
                                      </p:cBhvr>
                                      <p:to x="100000" y="95000"/>
                                    </p:animScale>
                                    <p:animScale>
                                      <p:cBhvr>
                                        <p:cTn id="43" dur="166" decel="50000">
                                          <p:stCondLst>
                                            <p:cond delay="1834"/>
                                          </p:stCondLst>
                                        </p:cTn>
                                        <p:tgtEl>
                                          <p:spTgt spid="5"/>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nodeType="clickEffect">
                                  <p:stCondLst>
                                    <p:cond delay="0"/>
                                  </p:stCondLst>
                                  <p:childTnLst>
                                    <p:animEffect transition="out" filter="fade">
                                      <p:cBhvr>
                                        <p:cTn id="47" dur="500" tmFilter="0, 0; .2, .5; .8, .5; 1, 0"/>
                                        <p:tgtEl>
                                          <p:spTgt spid="3"/>
                                        </p:tgtEl>
                                      </p:cBhvr>
                                    </p:animEffect>
                                    <p:animScale>
                                      <p:cBhvr>
                                        <p:cTn id="48"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011" y="303213"/>
            <a:ext cx="735013" cy="735013"/>
          </a:xfrm>
          <a:prstGeom prst="rect">
            <a:avLst/>
          </a:prstGeom>
        </p:spPr>
      </p:pic>
      <p:sp>
        <p:nvSpPr>
          <p:cNvPr id="3" name="Rectangle 2"/>
          <p:cNvSpPr/>
          <p:nvPr/>
        </p:nvSpPr>
        <p:spPr>
          <a:xfrm>
            <a:off x="7833803" y="268772"/>
            <a:ext cx="5708944" cy="923330"/>
          </a:xfrm>
          <a:prstGeom prst="rect">
            <a:avLst/>
          </a:prstGeom>
          <a:noFill/>
          <a:effectLst>
            <a:glow rad="228600">
              <a:schemeClr val="accent4">
                <a:satMod val="175000"/>
                <a:alpha val="40000"/>
              </a:schemeClr>
            </a:glow>
          </a:effectLst>
          <a:scene3d>
            <a:camera prst="isometricOffAxis2Left"/>
            <a:lightRig rig="threePt" dir="t"/>
          </a:scene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5400" b="1" cap="none" spc="0" dirty="0">
              <a:ln/>
              <a:solidFill>
                <a:schemeClr val="accent4"/>
              </a:solidFill>
              <a:effectLst/>
            </a:endParaRPr>
          </a:p>
        </p:txBody>
      </p:sp>
      <p:sp>
        <p:nvSpPr>
          <p:cNvPr id="4" name="Rectangle 3"/>
          <p:cNvSpPr/>
          <p:nvPr/>
        </p:nvSpPr>
        <p:spPr>
          <a:xfrm>
            <a:off x="8510311" y="530382"/>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ounded Rectangle 4"/>
          <p:cNvSpPr/>
          <p:nvPr/>
        </p:nvSpPr>
        <p:spPr>
          <a:xfrm>
            <a:off x="2008057" y="1540300"/>
            <a:ext cx="8449643" cy="3305531"/>
          </a:xfrm>
          <a:prstGeom prst="roundRect">
            <a:avLst/>
          </a:prstGeom>
          <a:scene3d>
            <a:camera prst="isometricOffAxis1Right"/>
            <a:lightRig rig="threePt" dir="t"/>
          </a:scene3d>
        </p:spPr>
        <p:style>
          <a:lnRef idx="1">
            <a:schemeClr val="accent2"/>
          </a:lnRef>
          <a:fillRef idx="2">
            <a:schemeClr val="accent2"/>
          </a:fillRef>
          <a:effectRef idx="1">
            <a:schemeClr val="accent2"/>
          </a:effectRef>
          <a:fontRef idx="minor">
            <a:schemeClr val="dk1"/>
          </a:fontRef>
        </p:style>
        <p:txBody>
          <a:bodyPr rtlCol="1" anchor="ctr"/>
          <a:lstStyle/>
          <a:p>
            <a:pPr algn="ctr"/>
            <a:r>
              <a:rPr lang="fa-IR" dirty="0"/>
              <a:t>به زبان ساده، بیت کوین نوعی </a:t>
            </a:r>
            <a:r>
              <a:rPr lang="fa-IR" b="1" dirty="0"/>
              <a:t>پول دیجیتال</a:t>
            </a:r>
            <a:r>
              <a:rPr lang="fa-IR" dirty="0"/>
              <a:t> است؛ اما بر خلاف پول‌های کاغذی رایج مانند ریال، دلار یا یورو که هر روز استفاده می‌کنیم، تحت نظر و کنترل هیچ بانک یا دولتی نیست. این پول برتر و تمام تراکنش‌های مرتبط با آن توسط هزاران کامپیوتر در سراسر جهان کنترل می‌شود و شبکه آن هم به لطف کاربران موجود در آن، فعالیت می‌کند. این کاربران توسط فرد یا نهاد خاصی انتخاب نمی‌شوند؛ بنابراین تصمیم برای فعالیت در شبکه بیت کوین، به‌طور کامل داوطلبانه و اختیاری است.</a:t>
            </a:r>
          </a:p>
        </p:txBody>
      </p:sp>
      <p:pic>
        <p:nvPicPr>
          <p:cNvPr id="7" name="Picture 6" descr="A white square with black lines&#10;&#10;AI-generated content may be incorrect.">
            <a:extLst>
              <a:ext uri="{FF2B5EF4-FFF2-40B4-BE49-F238E27FC236}">
                <a16:creationId xmlns:a16="http://schemas.microsoft.com/office/drawing/2014/main" id="{3BA4A95D-A413-9D4C-86C9-98EA2A165D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362700"/>
            <a:ext cx="514350" cy="495300"/>
          </a:xfrm>
          <a:prstGeom prst="rect">
            <a:avLst/>
          </a:prstGeom>
        </p:spPr>
      </p:pic>
    </p:spTree>
    <p:extLst>
      <p:ext uri="{BB962C8B-B14F-4D97-AF65-F5344CB8AC3E}">
        <p14:creationId xmlns:p14="http://schemas.microsoft.com/office/powerpoint/2010/main" val="1067351106"/>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011" y="303213"/>
            <a:ext cx="735013" cy="735013"/>
          </a:xfrm>
          <a:prstGeom prst="rect">
            <a:avLst/>
          </a:prstGeom>
        </p:spPr>
      </p:pic>
      <p:sp>
        <p:nvSpPr>
          <p:cNvPr id="3" name="Rectangle 2"/>
          <p:cNvSpPr/>
          <p:nvPr/>
        </p:nvSpPr>
        <p:spPr>
          <a:xfrm>
            <a:off x="7833803" y="268772"/>
            <a:ext cx="5708944" cy="923330"/>
          </a:xfrm>
          <a:prstGeom prst="rect">
            <a:avLst/>
          </a:prstGeom>
          <a:noFill/>
          <a:effectLst>
            <a:glow rad="228600">
              <a:schemeClr val="accent4">
                <a:satMod val="175000"/>
                <a:alpha val="40000"/>
              </a:schemeClr>
            </a:glow>
          </a:effectLst>
          <a:scene3d>
            <a:camera prst="isometricOffAxis2Left"/>
            <a:lightRig rig="threePt" dir="t"/>
          </a:scene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5400" b="1" cap="none" spc="0" dirty="0">
              <a:ln/>
              <a:solidFill>
                <a:schemeClr val="accent4"/>
              </a:solidFill>
              <a:effectLst/>
            </a:endParaRPr>
          </a:p>
        </p:txBody>
      </p:sp>
      <p:sp>
        <p:nvSpPr>
          <p:cNvPr id="4" name="Rectangle 3"/>
          <p:cNvSpPr/>
          <p:nvPr/>
        </p:nvSpPr>
        <p:spPr>
          <a:xfrm>
            <a:off x="8510311" y="530382"/>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Rectangle 4"/>
          <p:cNvSpPr/>
          <p:nvPr/>
        </p:nvSpPr>
        <p:spPr>
          <a:xfrm>
            <a:off x="2846522" y="468827"/>
            <a:ext cx="6423554" cy="923330"/>
          </a:xfrm>
          <a:prstGeom prst="rect">
            <a:avLst/>
          </a:prstGeom>
          <a:noFill/>
        </p:spPr>
        <p:txBody>
          <a:bodyPr wrap="none" lIns="91440" tIns="45720" rIns="91440" bIns="45720">
            <a:spAutoFit/>
          </a:bodyPr>
          <a:lstStyle/>
          <a:p>
            <a:pPr algn="ctr"/>
            <a:r>
              <a:rPr lang="fa-IR" sz="5400" b="1" cap="none" spc="0" dirty="0">
                <a:ln w="12700">
                  <a:solidFill>
                    <a:schemeClr val="accent5"/>
                  </a:solidFill>
                  <a:prstDash val="solid"/>
                </a:ln>
                <a:pattFill prst="ltDnDiag">
                  <a:fgClr>
                    <a:schemeClr val="accent5">
                      <a:lumMod val="60000"/>
                      <a:lumOff val="40000"/>
                    </a:schemeClr>
                  </a:fgClr>
                  <a:bgClr>
                    <a:schemeClr val="bg1"/>
                  </a:bgClr>
                </a:pattFill>
                <a:effectLst/>
              </a:rPr>
              <a:t>پشتوانه ی بیتکوین چیست؟</a:t>
            </a:r>
            <a:endPar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6" name="Rounded Rectangle 5"/>
          <p:cNvSpPr/>
          <p:nvPr/>
        </p:nvSpPr>
        <p:spPr>
          <a:xfrm>
            <a:off x="1522429" y="2201159"/>
            <a:ext cx="9403237" cy="3549192"/>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fa-IR" dirty="0"/>
              <a:t>به عبارت ساده، پشتوانه ارز رایج هر کشور، قدرت اقتصادی آن کشور است. همان‌طور که گفته شد، بیت کوین نه توسط دولتی به وجود آمده و نه توسط دولتی کنترل می‌شود. همان‌طور که در ابتدای مطلب گفتیم، بیت کوین نوعی پول دیجیتالی است که </a:t>
            </a:r>
            <a:r>
              <a:rPr lang="fa-IR" b="1" dirty="0"/>
              <a:t>وجود فیزیکی ندارد</a:t>
            </a:r>
            <a:r>
              <a:rPr lang="fa-IR" dirty="0"/>
              <a:t> و تمام ماهیت آن را کدهای کامپیوتری تشکیل می‌دهند؛ پس پشتوانه‌ی بیت کوین چیست؟ چگونه اعتبار پیدا می‌کند؟ در پاسخ باید گفت، آنچه که به اولین رمزارز دنیا اعتبار می‌بخشد، </a:t>
            </a:r>
            <a:r>
              <a:rPr lang="fa-IR" b="1" dirty="0"/>
              <a:t>استقبال مردم از تکنولوژی آن</a:t>
            </a:r>
            <a:r>
              <a:rPr lang="fa-IR" dirty="0"/>
              <a:t>، </a:t>
            </a:r>
            <a:r>
              <a:rPr lang="fa-IR" b="1" dirty="0"/>
              <a:t>به رسمیت شناختن آن</a:t>
            </a:r>
            <a:r>
              <a:rPr lang="fa-IR" dirty="0"/>
              <a:t> و </a:t>
            </a:r>
            <a:r>
              <a:rPr lang="fa-IR" b="1" dirty="0"/>
              <a:t>استفاده از آن برای اهداف مختلف</a:t>
            </a:r>
            <a:r>
              <a:rPr lang="fa-IR" dirty="0"/>
              <a:t> است.</a:t>
            </a:r>
          </a:p>
        </p:txBody>
      </p:sp>
      <p:pic>
        <p:nvPicPr>
          <p:cNvPr id="8" name="Picture 7" descr="A white square with black lines&#10;&#10;AI-generated content may be incorrect.">
            <a:extLst>
              <a:ext uri="{FF2B5EF4-FFF2-40B4-BE49-F238E27FC236}">
                <a16:creationId xmlns:a16="http://schemas.microsoft.com/office/drawing/2014/main" id="{0E1189B2-3FFE-F680-7DE4-708637D983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362700"/>
            <a:ext cx="514350" cy="495300"/>
          </a:xfrm>
          <a:prstGeom prst="rect">
            <a:avLst/>
          </a:prstGeom>
        </p:spPr>
      </p:pic>
    </p:spTree>
    <p:extLst>
      <p:ext uri="{BB962C8B-B14F-4D97-AF65-F5344CB8AC3E}">
        <p14:creationId xmlns:p14="http://schemas.microsoft.com/office/powerpoint/2010/main" val="2694758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011" y="303213"/>
            <a:ext cx="735013" cy="735013"/>
          </a:xfrm>
          <a:prstGeom prst="rect">
            <a:avLst/>
          </a:prstGeom>
        </p:spPr>
      </p:pic>
      <p:sp>
        <p:nvSpPr>
          <p:cNvPr id="4" name="Rectangle 3"/>
          <p:cNvSpPr/>
          <p:nvPr/>
        </p:nvSpPr>
        <p:spPr>
          <a:xfrm>
            <a:off x="7833803" y="268772"/>
            <a:ext cx="5708944" cy="923330"/>
          </a:xfrm>
          <a:prstGeom prst="rect">
            <a:avLst/>
          </a:prstGeom>
          <a:noFill/>
          <a:effectLst>
            <a:glow rad="228600">
              <a:schemeClr val="accent4">
                <a:satMod val="175000"/>
                <a:alpha val="40000"/>
              </a:schemeClr>
            </a:glow>
          </a:effectLst>
          <a:scene3d>
            <a:camera prst="isometricOffAxis2Left"/>
            <a:lightRig rig="threePt" dir="t"/>
          </a:scene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5400" b="1" cap="none" spc="0" dirty="0">
              <a:ln/>
              <a:solidFill>
                <a:schemeClr val="accent4"/>
              </a:solidFill>
              <a:effectLst/>
            </a:endParaRPr>
          </a:p>
        </p:txBody>
      </p:sp>
      <p:sp>
        <p:nvSpPr>
          <p:cNvPr id="5" name="Rectangle 4"/>
          <p:cNvSpPr/>
          <p:nvPr/>
        </p:nvSpPr>
        <p:spPr>
          <a:xfrm>
            <a:off x="8510311" y="530382"/>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Rectangle 5"/>
          <p:cNvSpPr/>
          <p:nvPr/>
        </p:nvSpPr>
        <p:spPr>
          <a:xfrm>
            <a:off x="7607877" y="1727710"/>
            <a:ext cx="2547492" cy="400110"/>
          </a:xfrm>
          <a:prstGeom prst="rect">
            <a:avLst/>
          </a:prstGeom>
          <a:noFill/>
        </p:spPr>
        <p:txBody>
          <a:bodyPr wrap="none" lIns="91440" tIns="45720" rIns="91440" bIns="45720">
            <a:spAutoFit/>
          </a:bodyPr>
          <a:lstStyle/>
          <a:p>
            <a:pPr algn="ctr"/>
            <a:r>
              <a:rPr lang="fa-IR" sz="2000" b="1" cap="none" spc="0" dirty="0">
                <a:ln w="6600">
                  <a:solidFill>
                    <a:schemeClr val="accent2"/>
                  </a:solidFill>
                  <a:prstDash val="solid"/>
                </a:ln>
                <a:solidFill>
                  <a:srgbClr val="FFFFFF"/>
                </a:solidFill>
                <a:effectLst>
                  <a:outerShdw dist="38100" dir="2700000" algn="tl" rotWithShape="0">
                    <a:schemeClr val="accent2"/>
                  </a:outerShdw>
                </a:effectLst>
              </a:rPr>
              <a:t>مثالی از پشتوانه ی بیتکوین</a:t>
            </a:r>
            <a:endParaRPr lang="en-US" sz="20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Rounded Rectangle 6"/>
          <p:cNvSpPr/>
          <p:nvPr/>
        </p:nvSpPr>
        <p:spPr>
          <a:xfrm>
            <a:off x="1291472" y="530382"/>
            <a:ext cx="5491114" cy="6049527"/>
          </a:xfrm>
          <a:prstGeom prst="roundRect">
            <a:avLst/>
          </a:prstGeom>
          <a:scene3d>
            <a:camera prst="isometricOffAxis1Right"/>
            <a:lightRig rig="threePt" dir="t"/>
          </a:scene3d>
        </p:spPr>
        <p:style>
          <a:lnRef idx="1">
            <a:schemeClr val="accent1"/>
          </a:lnRef>
          <a:fillRef idx="2">
            <a:schemeClr val="accent1"/>
          </a:fillRef>
          <a:effectRef idx="1">
            <a:schemeClr val="accent1"/>
          </a:effectRef>
          <a:fontRef idx="minor">
            <a:schemeClr val="dk1"/>
          </a:fontRef>
        </p:style>
        <p:txBody>
          <a:bodyPr rtlCol="1" anchor="ctr"/>
          <a:lstStyle/>
          <a:p>
            <a:r>
              <a:rPr lang="fa-IR"/>
              <a:t>فرض کنید تمامی مردم جهان عدس را به عنوان یک واحد پول بپذیرند و برای خریدهای خود عدس مبادله کنند. بر این اساس، عدس ارزشمند می‌شود، در حالی که دولت‌ها عدس را توزیع و کنترل نمی‌کنند و پشتوانه‌ای ندارد. شاید عدس، به خودی خود ارزش چندانی نداشته باشد؛ اما بنابر دلایلی، مردم آن را به عنوان نوعی پول پذیرفته‌، در معاملات‌شان از آن استفاده می‌کنند و حتی ممکن است برخی به این امید که عدس شایع‌تر و ارزشمندتر می‌شود، به منظور سرمایه‌گذاری برای آینده، عدس انبار کنند.</a:t>
            </a:r>
          </a:p>
          <a:p>
            <a:r>
              <a:rPr lang="fa-IR"/>
              <a:t>البته مسلم است که </a:t>
            </a:r>
            <a:r>
              <a:rPr lang="fa-IR" b="1"/>
              <a:t>داستان بیت کوین</a:t>
            </a:r>
            <a:r>
              <a:rPr lang="fa-IR"/>
              <a:t> و عدس تفاوت بسیار زیادی دارد و دلایلی که باعث پذیرش این ارز دیجیتال توسط مردم شده‌اند، بسیار محکم‌تر و مهم‌تر‌ هستند.</a:t>
            </a:r>
          </a:p>
        </p:txBody>
      </p:sp>
      <p:pic>
        <p:nvPicPr>
          <p:cNvPr id="8" name="Picture 7" descr="A white square with black lines&#10;&#10;AI-generated content may be incorrect.">
            <a:extLst>
              <a:ext uri="{FF2B5EF4-FFF2-40B4-BE49-F238E27FC236}">
                <a16:creationId xmlns:a16="http://schemas.microsoft.com/office/drawing/2014/main" id="{88D24BAC-BA20-6DFD-9062-353A48FEF9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362700"/>
            <a:ext cx="514350" cy="495300"/>
          </a:xfrm>
          <a:prstGeom prst="rect">
            <a:avLst/>
          </a:prstGeom>
        </p:spPr>
      </p:pic>
    </p:spTree>
    <p:extLst>
      <p:ext uri="{BB962C8B-B14F-4D97-AF65-F5344CB8AC3E}">
        <p14:creationId xmlns:p14="http://schemas.microsoft.com/office/powerpoint/2010/main" val="431003691"/>
      </p:ext>
    </p:extLst>
  </p:cSld>
  <p:clrMapOvr>
    <a:masterClrMapping/>
  </p:clrMapOvr>
  <p:transition spd="slow">
    <p:plu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76011" y="303213"/>
            <a:ext cx="735013" cy="735013"/>
          </a:xfrm>
          <a:prstGeom prst="rect">
            <a:avLst/>
          </a:prstGeom>
        </p:spPr>
      </p:pic>
      <p:sp>
        <p:nvSpPr>
          <p:cNvPr id="4" name="Rectangle 3"/>
          <p:cNvSpPr/>
          <p:nvPr/>
        </p:nvSpPr>
        <p:spPr>
          <a:xfrm>
            <a:off x="7833803" y="268772"/>
            <a:ext cx="5708944" cy="923330"/>
          </a:xfrm>
          <a:prstGeom prst="rect">
            <a:avLst/>
          </a:prstGeom>
          <a:noFill/>
          <a:effectLst>
            <a:glow rad="228600">
              <a:schemeClr val="accent4">
                <a:satMod val="175000"/>
                <a:alpha val="40000"/>
              </a:schemeClr>
            </a:glow>
          </a:effectLst>
          <a:scene3d>
            <a:camera prst="isometricOffAxis2Left"/>
            <a:lightRig rig="threePt" dir="t"/>
          </a:scene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5400" b="1" cap="none" spc="0" dirty="0">
              <a:ln/>
              <a:solidFill>
                <a:schemeClr val="accent4"/>
              </a:solidFill>
              <a:effectLst/>
            </a:endParaRPr>
          </a:p>
        </p:txBody>
      </p:sp>
      <p:sp>
        <p:nvSpPr>
          <p:cNvPr id="5" name="Rectangle 4"/>
          <p:cNvSpPr/>
          <p:nvPr/>
        </p:nvSpPr>
        <p:spPr>
          <a:xfrm>
            <a:off x="8510311" y="530382"/>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Rounded Rectangle 5"/>
          <p:cNvSpPr/>
          <p:nvPr/>
        </p:nvSpPr>
        <p:spPr>
          <a:xfrm>
            <a:off x="452487" y="1404594"/>
            <a:ext cx="11175476" cy="1880647"/>
          </a:xfrm>
          <a:prstGeom prst="roundRect">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fa-IR"/>
              <a:t>در</a:t>
            </a:r>
            <a:r>
              <a:rPr lang="fa-IR" b="1"/>
              <a:t> سال ۲۰۰۸</a:t>
            </a:r>
            <a:r>
              <a:rPr lang="fa-IR"/>
              <a:t> فرد یا گروهی از افراد با نام مستعار </a:t>
            </a:r>
            <a:r>
              <a:rPr lang="fa-IR">
                <a:hlinkClick r:id="rId5"/>
              </a:rPr>
              <a:t>ساتوشی ناکاموتو</a:t>
            </a:r>
            <a:r>
              <a:rPr lang="fa-IR"/>
              <a:t> (</a:t>
            </a:r>
            <a:r>
              <a:rPr lang="en-US"/>
              <a:t>Satoshi Nakamoto) </a:t>
            </a:r>
            <a:r>
              <a:rPr lang="fa-IR"/>
              <a:t>با انتشار مقاله‌ای تحت عنوان </a:t>
            </a:r>
            <a:r>
              <a:rPr lang="fa-IR">
                <a:hlinkClick r:id="rId6"/>
              </a:rPr>
              <a:t>وایت پیپر</a:t>
            </a:r>
            <a:r>
              <a:rPr lang="fa-IR"/>
              <a:t> (</a:t>
            </a:r>
            <a:r>
              <a:rPr lang="en-US"/>
              <a:t>White Paper) </a:t>
            </a:r>
            <a:r>
              <a:rPr lang="fa-IR"/>
              <a:t>ایده‌ی اولیه بیت کوین را مطرح کرد؛ هویت این گروه هنوز پس از ۱۴ سال ناشناس باقی مانده و</a:t>
            </a:r>
            <a:r>
              <a:rPr lang="fa-IR" b="1"/>
              <a:t> مشخص نیست دقیقاً مخترع بیت کوین کیست.</a:t>
            </a:r>
            <a:endParaRPr lang="fa-IR"/>
          </a:p>
        </p:txBody>
      </p:sp>
      <p:sp>
        <p:nvSpPr>
          <p:cNvPr id="7" name="Rectangle 6"/>
          <p:cNvSpPr/>
          <p:nvPr/>
        </p:nvSpPr>
        <p:spPr>
          <a:xfrm>
            <a:off x="1091910" y="114896"/>
            <a:ext cx="3701654" cy="923330"/>
          </a:xfrm>
          <a:prstGeom prst="rect">
            <a:avLst/>
          </a:prstGeom>
          <a:noFill/>
        </p:spPr>
        <p:txBody>
          <a:bodyPr wrap="none" lIns="91440" tIns="45720" rIns="91440" bIns="45720">
            <a:spAutoFit/>
          </a:bodyPr>
          <a:lstStyle/>
          <a:p>
            <a:pPr algn="ctr"/>
            <a:r>
              <a:rPr lang="fa-I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مخترع بیتکوین</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Rounded Rectangle 7"/>
          <p:cNvSpPr/>
          <p:nvPr/>
        </p:nvSpPr>
        <p:spPr>
          <a:xfrm>
            <a:off x="1239625" y="1602557"/>
            <a:ext cx="10661715" cy="3238107"/>
          </a:xfrm>
          <a:prstGeom prst="roundRect">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fa-IR"/>
              <a:t>تقریبا از اوایل </a:t>
            </a:r>
            <a:r>
              <a:rPr lang="fa-IR" b="1"/>
              <a:t>سال ۲۰۱۳</a:t>
            </a:r>
            <a:r>
              <a:rPr lang="fa-IR"/>
              <a:t> که این </a:t>
            </a:r>
            <a:r>
              <a:rPr lang="fa-IR" b="1"/>
              <a:t>رمزارز برتر</a:t>
            </a:r>
            <a:r>
              <a:rPr lang="fa-IR"/>
              <a:t> در بین مردم بیشتر شناخته شد، پیدا کردن هویت واقعی ساتوشی ناکاموتو نیز به موضوعی پرحاشیه برای جامعه تبدیل شد. مقالات و گمانه‌زنی‌های زیادی در این سال‌ها منتشر شده‌اند و برخی افراد زیادی مانند </a:t>
            </a:r>
            <a:r>
              <a:rPr lang="fa-IR" b="1"/>
              <a:t>پاول لرو</a:t>
            </a:r>
            <a:r>
              <a:rPr lang="fa-IR"/>
              <a:t>، </a:t>
            </a:r>
            <a:r>
              <a:rPr lang="fa-IR" b="1"/>
              <a:t>نیک زابو</a:t>
            </a:r>
            <a:r>
              <a:rPr lang="fa-IR"/>
              <a:t> و </a:t>
            </a:r>
            <a:r>
              <a:rPr lang="fa-IR" b="1"/>
              <a:t>کریگ رایت</a:t>
            </a:r>
            <a:r>
              <a:rPr lang="fa-IR"/>
              <a:t> را به عنوان گزینه‌های احتمالی برای ساتوشی واقعی معرفی کردند؛ اما هنوز پس از گذشت این همه سال‌، تمامی این احتمالات تنها در حد </a:t>
            </a:r>
            <a:r>
              <a:rPr lang="fa-IR" b="1"/>
              <a:t>فرضیه </a:t>
            </a:r>
            <a:r>
              <a:rPr lang="fa-IR"/>
              <a:t>باقی مانده است و </a:t>
            </a:r>
            <a:r>
              <a:rPr lang="fa-IR" b="1"/>
              <a:t>هیچکس ساتوشی ناکاموتوی واقعی را نمی‌شناسد.</a:t>
            </a:r>
            <a:endParaRPr lang="fa-IR"/>
          </a:p>
        </p:txBody>
      </p:sp>
      <p:sp>
        <p:nvSpPr>
          <p:cNvPr id="9" name="Rounded Rectangle 8"/>
          <p:cNvSpPr/>
          <p:nvPr/>
        </p:nvSpPr>
        <p:spPr>
          <a:xfrm>
            <a:off x="1498862" y="1923068"/>
            <a:ext cx="10270503" cy="4616619"/>
          </a:xfrm>
          <a:prstGeom prst="roundRect">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fa-IR"/>
              <a:t>جالب است بدانید در سال ۲۰۱۹، </a:t>
            </a:r>
            <a:r>
              <a:rPr lang="fa-IR">
                <a:hlinkClick r:id="rId7"/>
              </a:rPr>
              <a:t>کریگ رایت</a:t>
            </a:r>
            <a:r>
              <a:rPr lang="fa-IR"/>
              <a:t> که بنیان‌گذار یکی از فورک‌های بیت کوین به نام</a:t>
            </a:r>
            <a:r>
              <a:rPr lang="fa-IR" b="1"/>
              <a:t> بیت کوین </a:t>
            </a:r>
            <a:r>
              <a:rPr lang="en-US" b="1"/>
              <a:t>SV</a:t>
            </a:r>
            <a:r>
              <a:rPr lang="en-US"/>
              <a:t> </a:t>
            </a:r>
            <a:r>
              <a:rPr lang="fa-IR"/>
              <a:t>است، ادعا کرد ساتوشی ناکاموتوی واقعی است و این موضوع به </a:t>
            </a:r>
            <a:r>
              <a:rPr lang="fa-IR" b="1"/>
              <a:t>دادگاه‌های آمریکا</a:t>
            </a:r>
            <a:r>
              <a:rPr lang="fa-IR"/>
              <a:t> کشیده شد. بعد از یک سال و جنجال‌های پیاپی، مشخص شد ادعای او دروغی بیش نبوده است. پس از آن جامعه بیت کوین تنها در صورتی ادعای ساتوشی واقعی بودن یک نفر را می‌پذیرد که آن شخص </a:t>
            </a:r>
            <a:r>
              <a:rPr lang="fa-IR" b="1"/>
              <a:t>کلید خصوصی کیف پول ۱ میلیون بیت کوینی</a:t>
            </a:r>
            <a:r>
              <a:rPr lang="fa-IR"/>
              <a:t> را که از سال ۲۰۰۹ منتسب به ساتوشی است،در اختیار داشته باشد و بتواند از آن آدرس‌ها که سال‌هاست تراکنشی انجام نشده، تراکنش ارسال کند.</a:t>
            </a:r>
          </a:p>
        </p:txBody>
      </p:sp>
      <p:pic>
        <p:nvPicPr>
          <p:cNvPr id="10" name="Picture 9" descr="A white square with black lines&#10;&#10;AI-generated content may be incorrect.">
            <a:extLst>
              <a:ext uri="{FF2B5EF4-FFF2-40B4-BE49-F238E27FC236}">
                <a16:creationId xmlns:a16="http://schemas.microsoft.com/office/drawing/2014/main" id="{EE1DAA79-8C9B-7315-E170-2B25D2C9C8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6362700"/>
            <a:ext cx="514350" cy="495300"/>
          </a:xfrm>
          <a:prstGeom prst="rect">
            <a:avLst/>
          </a:prstGeom>
        </p:spPr>
      </p:pic>
    </p:spTree>
    <p:extLst>
      <p:ext uri="{BB962C8B-B14F-4D97-AF65-F5344CB8AC3E}">
        <p14:creationId xmlns:p14="http://schemas.microsoft.com/office/powerpoint/2010/main" val="1146833527"/>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8)">
                                      <p:cBhvr>
                                        <p:cTn id="15" dur="20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011" y="303213"/>
            <a:ext cx="735013" cy="735013"/>
          </a:xfrm>
          <a:prstGeom prst="rect">
            <a:avLst/>
          </a:prstGeom>
        </p:spPr>
      </p:pic>
      <p:sp>
        <p:nvSpPr>
          <p:cNvPr id="4" name="Rectangle 3"/>
          <p:cNvSpPr/>
          <p:nvPr/>
        </p:nvSpPr>
        <p:spPr>
          <a:xfrm>
            <a:off x="7833803" y="268772"/>
            <a:ext cx="5708944" cy="923330"/>
          </a:xfrm>
          <a:prstGeom prst="rect">
            <a:avLst/>
          </a:prstGeom>
          <a:noFill/>
          <a:effectLst>
            <a:glow rad="228600">
              <a:schemeClr val="accent4">
                <a:satMod val="175000"/>
                <a:alpha val="40000"/>
              </a:schemeClr>
            </a:glow>
          </a:effectLst>
          <a:scene3d>
            <a:camera prst="isometricOffAxis2Left"/>
            <a:lightRig rig="threePt" dir="t"/>
          </a:scene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5400" b="1" cap="none" spc="0" dirty="0">
              <a:ln/>
              <a:solidFill>
                <a:schemeClr val="accent4"/>
              </a:solidFill>
              <a:effectLst/>
            </a:endParaRPr>
          </a:p>
        </p:txBody>
      </p:sp>
      <p:sp>
        <p:nvSpPr>
          <p:cNvPr id="5" name="Rectangle 4"/>
          <p:cNvSpPr/>
          <p:nvPr/>
        </p:nvSpPr>
        <p:spPr>
          <a:xfrm>
            <a:off x="8510311" y="530382"/>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6"/>
          <p:cNvSpPr/>
          <p:nvPr/>
        </p:nvSpPr>
        <p:spPr>
          <a:xfrm>
            <a:off x="5753345" y="1226543"/>
            <a:ext cx="5522666" cy="923330"/>
          </a:xfrm>
          <a:prstGeom prst="rect">
            <a:avLst/>
          </a:prstGeom>
          <a:noFill/>
        </p:spPr>
        <p:txBody>
          <a:bodyPr wrap="none" lIns="91440" tIns="45720" rIns="91440" bIns="45720">
            <a:spAutoFit/>
          </a:bodyPr>
          <a:lstStyle/>
          <a:p>
            <a:pPr algn="ctr"/>
            <a:r>
              <a:rPr lang="fa-IR"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بلاک چین به زبان ساده</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 name="Rounded Rectangle 7"/>
          <p:cNvSpPr/>
          <p:nvPr/>
        </p:nvSpPr>
        <p:spPr>
          <a:xfrm>
            <a:off x="952107" y="570322"/>
            <a:ext cx="4482446" cy="5302577"/>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fa-IR"/>
              <a:t>بلاک چین از دو کلمه </a:t>
            </a:r>
            <a:r>
              <a:rPr lang="fa-IR">
                <a:hlinkClick r:id="rId4"/>
              </a:rPr>
              <a:t>بلاک</a:t>
            </a:r>
            <a:r>
              <a:rPr lang="fa-IR"/>
              <a:t> (</a:t>
            </a:r>
            <a:r>
              <a:rPr lang="en-US"/>
              <a:t>Block) </a:t>
            </a:r>
            <a:r>
              <a:rPr lang="fa-IR"/>
              <a:t>و چین (</a:t>
            </a:r>
            <a:r>
              <a:rPr lang="en-US"/>
              <a:t>Chain) </a:t>
            </a:r>
            <a:r>
              <a:rPr lang="fa-IR"/>
              <a:t>یا زنجیر تشکیل شده و </a:t>
            </a:r>
            <a:r>
              <a:rPr lang="fa-IR" b="1"/>
              <a:t>به زبان ساده یعنی محل ذخیره اطلاعات به صورت غیرمتمرکز؛</a:t>
            </a:r>
            <a:r>
              <a:rPr lang="fa-IR"/>
              <a:t> اطلاعات یا تاریخچه تمام تراکنش‌ها، به شکلی زنجیره‌وار در بلاک‌ها ذخیره می‌شود و به همین دلیل است که به آن بلاک چین می‌گوییم.</a:t>
            </a:r>
          </a:p>
        </p:txBody>
      </p:sp>
      <p:sp>
        <p:nvSpPr>
          <p:cNvPr id="9" name="Rectangle 8"/>
          <p:cNvSpPr/>
          <p:nvPr/>
        </p:nvSpPr>
        <p:spPr>
          <a:xfrm>
            <a:off x="8538592" y="530382"/>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6" name="Picture 5" descr="A white square with black lines&#10;&#10;AI-generated content may be incorrect.">
            <a:extLst>
              <a:ext uri="{FF2B5EF4-FFF2-40B4-BE49-F238E27FC236}">
                <a16:creationId xmlns:a16="http://schemas.microsoft.com/office/drawing/2014/main" id="{EEA42CC4-745E-DE35-913A-C201240E24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362700"/>
            <a:ext cx="514350" cy="495300"/>
          </a:xfrm>
          <a:prstGeom prst="rect">
            <a:avLst/>
          </a:prstGeom>
        </p:spPr>
      </p:pic>
    </p:spTree>
    <p:extLst>
      <p:ext uri="{BB962C8B-B14F-4D97-AF65-F5344CB8AC3E}">
        <p14:creationId xmlns:p14="http://schemas.microsoft.com/office/powerpoint/2010/main" val="24936059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011" y="303213"/>
            <a:ext cx="735013" cy="735013"/>
          </a:xfrm>
          <a:prstGeom prst="rect">
            <a:avLst/>
          </a:prstGeom>
        </p:spPr>
      </p:pic>
      <p:sp>
        <p:nvSpPr>
          <p:cNvPr id="4" name="Rectangle 3"/>
          <p:cNvSpPr/>
          <p:nvPr/>
        </p:nvSpPr>
        <p:spPr>
          <a:xfrm>
            <a:off x="7833803" y="268772"/>
            <a:ext cx="5708944" cy="923330"/>
          </a:xfrm>
          <a:prstGeom prst="rect">
            <a:avLst/>
          </a:prstGeom>
          <a:noFill/>
          <a:effectLst>
            <a:glow rad="228600">
              <a:schemeClr val="accent4">
                <a:satMod val="175000"/>
                <a:alpha val="40000"/>
              </a:schemeClr>
            </a:glow>
          </a:effectLst>
          <a:scene3d>
            <a:camera prst="isometricOffAxis2Left"/>
            <a:lightRig rig="threePt" dir="t"/>
          </a:scene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5400" b="1" cap="none" spc="0" dirty="0">
              <a:ln/>
              <a:solidFill>
                <a:schemeClr val="accent4"/>
              </a:solidFill>
              <a:effectLst/>
            </a:endParaRPr>
          </a:p>
        </p:txBody>
      </p:sp>
      <p:sp>
        <p:nvSpPr>
          <p:cNvPr id="5" name="Rectangle 4"/>
          <p:cNvSpPr/>
          <p:nvPr/>
        </p:nvSpPr>
        <p:spPr>
          <a:xfrm>
            <a:off x="8538592" y="530382"/>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6"/>
          <p:cNvSpPr/>
          <p:nvPr/>
        </p:nvSpPr>
        <p:spPr>
          <a:xfrm>
            <a:off x="6298803" y="938187"/>
            <a:ext cx="5628464" cy="769441"/>
          </a:xfrm>
          <a:prstGeom prst="rect">
            <a:avLst/>
          </a:prstGeom>
          <a:noFill/>
          <a:scene3d>
            <a:camera prst="perspectiveContrastingLeftFacing"/>
            <a:lightRig rig="threePt" dir="t"/>
          </a:scene3d>
        </p:spPr>
        <p:txBody>
          <a:bodyPr wrap="none" lIns="91440" tIns="45720" rIns="91440" bIns="45720">
            <a:spAutoFit/>
          </a:bodyPr>
          <a:lstStyle/>
          <a:p>
            <a:pPr algn="ctr"/>
            <a:r>
              <a:rPr lang="fa-IR" sz="4400" b="1" cap="none" spc="0" dirty="0">
                <a:ln w="6600">
                  <a:solidFill>
                    <a:schemeClr val="accent2"/>
                  </a:solidFill>
                  <a:prstDash val="solid"/>
                </a:ln>
                <a:solidFill>
                  <a:srgbClr val="FFFFFF"/>
                </a:solidFill>
                <a:effectLst>
                  <a:outerShdw dist="38100" dir="2700000" algn="tl" rotWithShape="0">
                    <a:schemeClr val="accent2"/>
                  </a:outerShdw>
                </a:effectLst>
              </a:rPr>
              <a:t>بلک چین چگونه کار می کند؟</a:t>
            </a:r>
            <a:endParaRPr lang="en-US" sz="4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8" name="Rounded Rectangle 7"/>
          <p:cNvSpPr/>
          <p:nvPr/>
        </p:nvSpPr>
        <p:spPr>
          <a:xfrm>
            <a:off x="1226453" y="1638096"/>
            <a:ext cx="8366515" cy="3466896"/>
          </a:xfrm>
          <a:prstGeom prst="roundRect">
            <a:avLst/>
          </a:prstGeom>
          <a:scene3d>
            <a:camera prst="orthographicFront"/>
            <a:lightRig rig="threePt" dir="t"/>
          </a:scene3d>
          <a:sp3d>
            <a:bevelT prst="slope"/>
          </a:sp3d>
        </p:spPr>
        <p:style>
          <a:lnRef idx="1">
            <a:schemeClr val="accent2"/>
          </a:lnRef>
          <a:fillRef idx="2">
            <a:schemeClr val="accent2"/>
          </a:fillRef>
          <a:effectRef idx="1">
            <a:schemeClr val="accent2"/>
          </a:effectRef>
          <a:fontRef idx="minor">
            <a:schemeClr val="dk1"/>
          </a:fontRef>
        </p:style>
        <p:txBody>
          <a:bodyPr rtlCol="1" anchor="ctr"/>
          <a:lstStyle/>
          <a:p>
            <a:pPr algn="ctr"/>
            <a:r>
              <a:rPr lang="fa-IR"/>
              <a:t> در بلاکچین بیت‌کوین، تراکنش شما به یک استخر حافظه به اسم ممپول (</a:t>
            </a:r>
            <a:r>
              <a:rPr lang="en-US"/>
              <a:t>Mempool) </a:t>
            </a:r>
            <a:r>
              <a:rPr lang="fa-IR"/>
              <a:t>فرستاده می‌شود؛ جایی که تراکنش ذخیره می‌شود و در صف قرار می‌گیرد تا زمانی که یک ماینر یا اعتبارسنج آن را دریافت کند. در ادامه یک ماینر بیت کوین تراکنش شما را انتخاب کرده و به یک بلاک اضافه می‌کند. بلاک فضایی است که در آن تراکنش‌هایی که کاربران درخواست پردازش آن را داده‌اند، نگهداری می‌شود.</a:t>
            </a:r>
          </a:p>
        </p:txBody>
      </p:sp>
      <p:sp>
        <p:nvSpPr>
          <p:cNvPr id="9" name="Rounded Rectangle 8"/>
          <p:cNvSpPr/>
          <p:nvPr/>
        </p:nvSpPr>
        <p:spPr>
          <a:xfrm>
            <a:off x="1378853" y="1790496"/>
            <a:ext cx="8366515" cy="3466896"/>
          </a:xfrm>
          <a:prstGeom prst="roundRect">
            <a:avLst/>
          </a:prstGeom>
          <a:scene3d>
            <a:camera prst="orthographicFront"/>
            <a:lightRig rig="threePt" dir="t"/>
          </a:scene3d>
          <a:sp3d>
            <a:bevelT prst="slope"/>
          </a:sp3d>
        </p:spPr>
        <p:style>
          <a:lnRef idx="1">
            <a:schemeClr val="accent2"/>
          </a:lnRef>
          <a:fillRef idx="2">
            <a:schemeClr val="accent2"/>
          </a:fillRef>
          <a:effectRef idx="1">
            <a:schemeClr val="accent2"/>
          </a:effectRef>
          <a:fontRef idx="minor">
            <a:schemeClr val="dk1"/>
          </a:fontRef>
        </p:style>
        <p:txBody>
          <a:bodyPr rtlCol="1" anchor="ctr"/>
          <a:lstStyle/>
          <a:p>
            <a:pPr algn="ctr"/>
            <a:r>
              <a:rPr lang="fa-IR" dirty="0"/>
              <a:t>وظیفه ماینر در ادامه این است که با انجام یک سری محاسبات ریاضی پیچیده و حدس‌زدن عدد هش، انجام کار در شبکه را توسط سیستم‌های پردازشی خود اثبات کند. در ادامه، بلاکی که تراکنش شما در آن جای داده شده است، در شبکه تأیید شده و به زنجیره‌ای از بلاک‌هایی که قبلاً تأیید شده‌اند، اضافه می‌شود. ضمناً هر بلاکی که بعد از بلاک مربوط به تراکنش شما ساخته شود، یک تأیید جدید برای تراکنش شما محسوب می‌شود.</a:t>
            </a:r>
          </a:p>
        </p:txBody>
      </p:sp>
      <p:pic>
        <p:nvPicPr>
          <p:cNvPr id="6" name="Picture 5" descr="A white square with black lines&#10;&#10;AI-generated content may be incorrect.">
            <a:extLst>
              <a:ext uri="{FF2B5EF4-FFF2-40B4-BE49-F238E27FC236}">
                <a16:creationId xmlns:a16="http://schemas.microsoft.com/office/drawing/2014/main" id="{A1D1405B-48F1-986E-D302-0ACE0B54D2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6362700"/>
            <a:ext cx="514350" cy="495300"/>
          </a:xfrm>
          <a:prstGeom prst="rect">
            <a:avLst/>
          </a:prstGeom>
        </p:spPr>
      </p:pic>
    </p:spTree>
    <p:extLst>
      <p:ext uri="{BB962C8B-B14F-4D97-AF65-F5344CB8AC3E}">
        <p14:creationId xmlns:p14="http://schemas.microsoft.com/office/powerpoint/2010/main" val="182461224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6011" y="303213"/>
            <a:ext cx="735013" cy="735013"/>
          </a:xfrm>
          <a:prstGeom prst="rect">
            <a:avLst/>
          </a:prstGeom>
        </p:spPr>
      </p:pic>
      <p:sp>
        <p:nvSpPr>
          <p:cNvPr id="4" name="Rectangle 3"/>
          <p:cNvSpPr/>
          <p:nvPr/>
        </p:nvSpPr>
        <p:spPr>
          <a:xfrm>
            <a:off x="7833803" y="268772"/>
            <a:ext cx="5708944" cy="923330"/>
          </a:xfrm>
          <a:prstGeom prst="rect">
            <a:avLst/>
          </a:prstGeom>
          <a:noFill/>
          <a:effectLst>
            <a:glow rad="228600">
              <a:schemeClr val="accent4">
                <a:satMod val="175000"/>
                <a:alpha val="40000"/>
              </a:schemeClr>
            </a:glow>
          </a:effectLst>
          <a:scene3d>
            <a:camera prst="isometricOffAxis2Left"/>
            <a:lightRig rig="threePt" dir="t"/>
          </a:scene3d>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fa-IR"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بیتکوین</a:t>
            </a:r>
            <a:endParaRPr lang="en-US" sz="5400" b="1" cap="none" spc="0" dirty="0">
              <a:ln/>
              <a:solidFill>
                <a:schemeClr val="accent4"/>
              </a:solidFill>
              <a:effectLst/>
            </a:endParaRPr>
          </a:p>
        </p:txBody>
      </p:sp>
      <p:sp>
        <p:nvSpPr>
          <p:cNvPr id="5" name="Rectangle 4"/>
          <p:cNvSpPr/>
          <p:nvPr/>
        </p:nvSpPr>
        <p:spPr>
          <a:xfrm>
            <a:off x="8538592" y="530382"/>
            <a:ext cx="2108753" cy="400110"/>
          </a:xfrm>
          <a:prstGeom prst="rect">
            <a:avLst/>
          </a:prstGeom>
          <a:noFill/>
        </p:spPr>
        <p:txBody>
          <a:bodyPr wrap="square" lIns="91440" tIns="45720" rIns="91440" bIns="45720">
            <a:spAutoFit/>
          </a:bodyPr>
          <a:lstStyle/>
          <a:p>
            <a:pPr algn="ctr"/>
            <a:r>
              <a:rPr lang="fa-IR"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چیست؟</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Snip Diagonal Corner Rectangle 5"/>
          <p:cNvSpPr/>
          <p:nvPr/>
        </p:nvSpPr>
        <p:spPr>
          <a:xfrm>
            <a:off x="1872809" y="1038226"/>
            <a:ext cx="7906870" cy="5010506"/>
          </a:xfrm>
          <a:prstGeom prst="snip2DiagRect">
            <a:avLst/>
          </a:prstGeom>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1" anchor="ctr"/>
          <a:lstStyle/>
          <a:p>
            <a:r>
              <a:rPr lang="fa-IR" b="1"/>
              <a:t>کلید خصوصی (</a:t>
            </a:r>
            <a:r>
              <a:rPr lang="en-US" b="1"/>
              <a:t>Private Key) </a:t>
            </a:r>
            <a:r>
              <a:rPr lang="fa-IR" b="1"/>
              <a:t>چیست؟</a:t>
            </a:r>
          </a:p>
          <a:p>
            <a:r>
              <a:rPr lang="fa-IR"/>
              <a:t>کلید خصوصی کدی متشکل از اعداد و حروف الفباست که به صورت تصادفی ایجاد شده و به‌شکل محرمانه در اختیار شخصی قرار می‌گیرد که یک کیف پول یا آدرس جدید در شبکه بیت کوین راه‌اندازی می‌کند. مالک کیف پول در واقع با استفاده از این کلید خصوصی است که آدرس خود را کنترل می‌کند و می‌تواند یک تراکنش را امضا یا مقداری از دارایی خود را برای آدرس دیگری ارسال کند. عبارت بازیابی (</a:t>
            </a:r>
            <a:r>
              <a:rPr lang="en-US"/>
              <a:t>Recovery Phrase) </a:t>
            </a:r>
            <a:r>
              <a:rPr lang="fa-IR"/>
              <a:t>یا رمز ۱۲ کلمه‌ای </a:t>
            </a:r>
            <a:r>
              <a:rPr lang="fa-IR">
                <a:hlinkClick r:id="rId4"/>
              </a:rPr>
              <a:t>کیف پول‌های از دیجیتال</a:t>
            </a:r>
            <a:r>
              <a:rPr lang="fa-IR"/>
              <a:t> هم با استفاده از کلید خصوصی ساخته می‌شود و در واقع نسخه‌ای ساده‌تر از کلید خصوصی را در اختیار کاربر قرار می‌دهد. توجه داشته باشید که حفاظت و محرمانه نگهداشتن کلید خصوصی و همین طور عبارت بازیابی برای حفظ امنیت کیف پول‌های بلاکچینی بسیار ضروری است.</a:t>
            </a:r>
          </a:p>
        </p:txBody>
      </p:sp>
      <p:sp>
        <p:nvSpPr>
          <p:cNvPr id="7" name="Snip Diagonal Corner Rectangle 6"/>
          <p:cNvSpPr/>
          <p:nvPr/>
        </p:nvSpPr>
        <p:spPr>
          <a:xfrm>
            <a:off x="1976311" y="1299836"/>
            <a:ext cx="7906870" cy="5010506"/>
          </a:xfrm>
          <a:prstGeom prst="snip2DiagRect">
            <a:avLst/>
          </a:prstGeom>
          <a:scene3d>
            <a:camera prst="orthographicFront"/>
            <a:lightRig rig="threePt" dir="t"/>
          </a:scene3d>
          <a:sp3d>
            <a:bevelT prst="relaxedInset"/>
          </a:sp3d>
        </p:spPr>
        <p:style>
          <a:lnRef idx="1">
            <a:schemeClr val="accent3"/>
          </a:lnRef>
          <a:fillRef idx="2">
            <a:schemeClr val="accent3"/>
          </a:fillRef>
          <a:effectRef idx="1">
            <a:schemeClr val="accent3"/>
          </a:effectRef>
          <a:fontRef idx="minor">
            <a:schemeClr val="dk1"/>
          </a:fontRef>
        </p:style>
        <p:txBody>
          <a:bodyPr rtlCol="1" anchor="ctr"/>
          <a:lstStyle/>
          <a:p>
            <a:r>
              <a:rPr lang="fa-IR" b="1" dirty="0"/>
              <a:t>کلید عمومی (</a:t>
            </a:r>
            <a:r>
              <a:rPr lang="en-US" b="1" dirty="0"/>
              <a:t>Public Key) </a:t>
            </a:r>
            <a:r>
              <a:rPr lang="fa-IR" b="1" dirty="0"/>
              <a:t>چیست؟</a:t>
            </a:r>
          </a:p>
          <a:p>
            <a:r>
              <a:rPr lang="fa-IR" dirty="0"/>
              <a:t>کلید عمومی نیز کدی متشکل از اعداد و حروف است که با استفاده از یک الگوریتم رمزنگاری از روی کلید خصوصی ساخته می‌شود. در ادامه نیز با استفاده از الگوریتمی مشابه، آدرس کیف پول از روی کلید عمومی ساخته می‌شود. همان طور که متوجه شدید کلید خصوصی، کلید عمومی و آدرس هر کیف پول با هم در ارتباط هستند، اما سیستم رمزنگاری پیشرفته در شبکه‌های بلاکچینی طوری طراحی شده است که حدس‌زدن و رسیدن به کلید خصوصی از روی آدرس یا کلید عمومی در عمل غیرممکن است. همین مسئله امنیت کیف پول‌های موجود در شبکه‌های بلاک چینی را تضمین می‌کند.</a:t>
            </a:r>
          </a:p>
        </p:txBody>
      </p:sp>
      <p:pic>
        <p:nvPicPr>
          <p:cNvPr id="8" name="Picture 7" descr="A white square with black lines&#10;&#10;AI-generated content may be incorrect.">
            <a:extLst>
              <a:ext uri="{FF2B5EF4-FFF2-40B4-BE49-F238E27FC236}">
                <a16:creationId xmlns:a16="http://schemas.microsoft.com/office/drawing/2014/main" id="{C956F079-87BE-7769-566C-858FB1446E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6362700"/>
            <a:ext cx="514350" cy="495300"/>
          </a:xfrm>
          <a:prstGeom prst="rect">
            <a:avLst/>
          </a:prstGeom>
        </p:spPr>
      </p:pic>
    </p:spTree>
    <p:extLst>
      <p:ext uri="{BB962C8B-B14F-4D97-AF65-F5344CB8AC3E}">
        <p14:creationId xmlns:p14="http://schemas.microsoft.com/office/powerpoint/2010/main" val="2902031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TotalTime>
  <Words>1194</Words>
  <Application>Microsoft Office PowerPoint</Application>
  <PresentationFormat>Widescreen</PresentationFormat>
  <Paragraphs>56</Paragraphs>
  <Slides>12</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2  Bardiya</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amirali noori</cp:lastModifiedBy>
  <cp:revision>10</cp:revision>
  <dcterms:created xsi:type="dcterms:W3CDTF">2025-02-11T17:51:08Z</dcterms:created>
  <dcterms:modified xsi:type="dcterms:W3CDTF">2025-03-28T20:20:48Z</dcterms:modified>
</cp:coreProperties>
</file>